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DM Sans Medium"/>
      <p:regular r:id="rId14"/>
      <p:bold r:id="rId15"/>
      <p:italic r:id="rId16"/>
      <p:boldItalic r:id="rId17"/>
    </p:embeddedFont>
    <p:embeddedFont>
      <p:font typeface="Int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Inter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MSansMedium-bold.fntdata"/><Relationship Id="rId14" Type="http://schemas.openxmlformats.org/officeDocument/2006/relationships/font" Target="fonts/DMSansMedium-regular.fntdata"/><Relationship Id="rId17" Type="http://schemas.openxmlformats.org/officeDocument/2006/relationships/font" Target="fonts/DMSansMedium-boldItalic.fntdata"/><Relationship Id="rId16" Type="http://schemas.openxmlformats.org/officeDocument/2006/relationships/font" Target="fonts/DMSansMedium-italic.fntdata"/><Relationship Id="rId5" Type="http://schemas.openxmlformats.org/officeDocument/2006/relationships/slide" Target="slides/slide1.xml"/><Relationship Id="rId19" Type="http://schemas.openxmlformats.org/officeDocument/2006/relationships/font" Target="fonts/Inter-bold.fntdata"/><Relationship Id="rId6" Type="http://schemas.openxmlformats.org/officeDocument/2006/relationships/slide" Target="slides/slide2.xml"/><Relationship Id="rId18" Type="http://schemas.openxmlformats.org/officeDocument/2006/relationships/font" Target="fonts/Int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26d63d860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26d63d860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126d63d860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350437" y="2115145"/>
            <a:ext cx="7415927" cy="2129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6700"/>
              <a:buFont typeface="DM Sans Medium"/>
              <a:buNone/>
            </a:pPr>
            <a:r>
              <a:rPr b="0" i="0" lang="en-US" sz="67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CSS: Kaskadowe Arkusze Stylów</a:t>
            </a:r>
            <a:endParaRPr b="0" i="0" sz="670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6350437" y="4614743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CSS to język służący do opisywania wyglądu elementów witryny. Pozwala na kontrolę układu i stylu strony internetowej.</a:t>
            </a:r>
            <a:endParaRPr b="0" i="0" sz="190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5875491" y="7550721"/>
            <a:ext cx="3015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by Maksim Kazakou</a:t>
            </a:r>
            <a:endParaRPr b="0" i="0" sz="2400" u="none" cap="none" strike="noStrike"/>
          </a:p>
        </p:txBody>
      </p:sp>
      <p:pic>
        <p:nvPicPr>
          <p:cNvPr id="52" name="Google Shape;5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5475" y="7756550"/>
            <a:ext cx="18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6350437" y="903923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850"/>
              <a:buFont typeface="DM Sans Medium"/>
              <a:buNone/>
            </a:pPr>
            <a:r>
              <a:rPr b="0" i="0" lang="en-US" sz="48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Podstawowa Struktura CSS</a:t>
            </a:r>
            <a:endParaRPr b="0" i="0" sz="48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6350437" y="3094911"/>
            <a:ext cx="555427" cy="555427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6567368" y="3187422"/>
            <a:ext cx="121563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900"/>
              <a:buFont typeface="DM Sans Medium"/>
              <a:buNone/>
            </a:pPr>
            <a:r>
              <a:rPr b="0" i="0" lang="en-US" sz="29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9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7152680" y="3094911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Selektor</a:t>
            </a:r>
            <a:endParaRPr b="0" i="0" sz="24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7152680" y="3628787"/>
            <a:ext cx="661368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Określa, do których elementów HTML zostaną zastosowane style.</a:t>
            </a:r>
            <a:endParaRPr b="0" i="0" sz="190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6350437" y="4943356"/>
            <a:ext cx="555427" cy="555427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6521291" y="5035867"/>
            <a:ext cx="213717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900"/>
              <a:buFont typeface="DM Sans Medium"/>
              <a:buNone/>
            </a:pPr>
            <a:r>
              <a:rPr b="0" i="0" lang="en-US" sz="29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90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7152680" y="4943356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Właściwość</a:t>
            </a:r>
            <a:endParaRPr b="0" i="0" sz="240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7152680" y="5477232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Definiuje aspekt wyglądu elementu.</a:t>
            </a:r>
            <a:endParaRPr b="0" i="0" sz="190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6350437" y="6396752"/>
            <a:ext cx="555427" cy="555427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6518077" y="6489263"/>
            <a:ext cx="220028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900"/>
              <a:buFont typeface="DM Sans Medium"/>
              <a:buNone/>
            </a:pPr>
            <a:r>
              <a:rPr b="0" i="0" lang="en-US" sz="29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900" u="none" cap="none" strike="noStrike"/>
          </a:p>
        </p:txBody>
      </p:sp>
      <p:sp>
        <p:nvSpPr>
          <p:cNvPr id="70" name="Google Shape;70;p12"/>
          <p:cNvSpPr/>
          <p:nvPr/>
        </p:nvSpPr>
        <p:spPr>
          <a:xfrm>
            <a:off x="7152680" y="6396752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Wartość</a:t>
            </a:r>
            <a:endParaRPr b="0" i="0" sz="2400" u="none" cap="none" strike="noStrike"/>
          </a:p>
        </p:txBody>
      </p:sp>
      <p:sp>
        <p:nvSpPr>
          <p:cNvPr id="71" name="Google Shape;71;p12"/>
          <p:cNvSpPr/>
          <p:nvPr/>
        </p:nvSpPr>
        <p:spPr>
          <a:xfrm>
            <a:off x="7152680" y="6930628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Określa konkretne ustawienie dla danej właściwości.</a:t>
            </a:r>
            <a:endParaRPr b="0" i="0" sz="1900" u="none" cap="none" strike="noStrike"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5475" y="7756550"/>
            <a:ext cx="18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5215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/>
          <p:nvPr/>
        </p:nvSpPr>
        <p:spPr>
          <a:xfrm>
            <a:off x="826532" y="3601522"/>
            <a:ext cx="5904309" cy="73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600"/>
              <a:buFont typeface="DM Sans Medium"/>
              <a:buNone/>
            </a:pPr>
            <a:r>
              <a:rPr b="0" i="0" lang="en-US" sz="46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Przykład Kodu CSS</a:t>
            </a:r>
            <a:endParaRPr b="0" i="0" sz="460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826532" y="4693682"/>
            <a:ext cx="12977336" cy="2243614"/>
          </a:xfrm>
          <a:prstGeom prst="roundRect">
            <a:avLst>
              <a:gd fmla="val 1579" name="adj"/>
            </a:avLst>
          </a:prstGeom>
          <a:solidFill>
            <a:srgbClr val="110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814745" y="4693682"/>
            <a:ext cx="13000911" cy="2243614"/>
          </a:xfrm>
          <a:prstGeom prst="roundRect">
            <a:avLst>
              <a:gd fmla="val 1579" name="adj"/>
            </a:avLst>
          </a:prstGeom>
          <a:solidFill>
            <a:srgbClr val="110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1050846" y="4870728"/>
            <a:ext cx="12528709" cy="1889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850"/>
              <a:buFont typeface="Consolas"/>
              <a:buNone/>
            </a:pPr>
            <a:r>
              <a:rPr b="0" i="0" lang="en-US" sz="1850" u="none" cap="none" strike="noStrike">
                <a:solidFill>
                  <a:srgbClr val="D6D9D7"/>
                </a:solidFill>
                <a:highlight>
                  <a:srgbClr val="110745"/>
                </a:highlight>
                <a:latin typeface="Consolas"/>
                <a:ea typeface="Consolas"/>
                <a:cs typeface="Consolas"/>
                <a:sym typeface="Consolas"/>
              </a:rPr>
              <a:t>body {</a:t>
            </a:r>
            <a:br>
              <a:rPr b="0" i="0" lang="en-US" sz="1850" u="none" cap="none" strike="noStrike">
                <a:solidFill>
                  <a:srgbClr val="D6D9D7"/>
                </a:solidFill>
                <a:highlight>
                  <a:srgbClr val="11074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850" u="none" cap="none" strike="noStrike">
                <a:solidFill>
                  <a:srgbClr val="D6D9D7"/>
                </a:solidFill>
                <a:highlight>
                  <a:srgbClr val="110745"/>
                </a:highlight>
                <a:latin typeface="Consolas"/>
                <a:ea typeface="Consolas"/>
                <a:cs typeface="Consolas"/>
                <a:sym typeface="Consolas"/>
              </a:rPr>
              <a:t>  background-color: gray;</a:t>
            </a:r>
            <a:br>
              <a:rPr b="0" i="0" lang="en-US" sz="1850" u="none" cap="none" strike="noStrike">
                <a:solidFill>
                  <a:srgbClr val="D6D9D7"/>
                </a:solidFill>
                <a:highlight>
                  <a:srgbClr val="11074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850" u="none" cap="none" strike="noStrike">
                <a:solidFill>
                  <a:srgbClr val="D6D9D7"/>
                </a:solidFill>
                <a:highlight>
                  <a:srgbClr val="110745"/>
                </a:highlight>
                <a:latin typeface="Consolas"/>
                <a:ea typeface="Consolas"/>
                <a:cs typeface="Consolas"/>
                <a:sym typeface="Consolas"/>
              </a:rPr>
              <a:t>  font-family: Arial;</a:t>
            </a:r>
            <a:br>
              <a:rPr b="0" i="0" lang="en-US" sz="1850" u="none" cap="none" strike="noStrike">
                <a:solidFill>
                  <a:srgbClr val="D6D9D7"/>
                </a:solidFill>
                <a:highlight>
                  <a:srgbClr val="11074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850" u="none" cap="none" strike="noStrike">
                <a:solidFill>
                  <a:srgbClr val="D6D9D7"/>
                </a:solidFill>
                <a:highlight>
                  <a:srgbClr val="110745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n-US" sz="1850" u="none" cap="none" strike="noStrike">
                <a:solidFill>
                  <a:srgbClr val="D6D9D7"/>
                </a:solidFill>
                <a:highlight>
                  <a:srgbClr val="110745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b="0" i="0" sz="18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826532" y="7202924"/>
            <a:ext cx="12977336" cy="37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850"/>
              <a:buFont typeface="Inter"/>
              <a:buNone/>
            </a:pP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Ten kod nadaje szare tło i czcionkę Arial dla całej sekcji body.</a:t>
            </a:r>
            <a:endParaRPr b="0" i="0" sz="1850" u="none" cap="none" strike="noStrike"/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5475" y="7756550"/>
            <a:ext cx="18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850"/>
              <a:buFont typeface="DM Sans Medium"/>
              <a:buNone/>
            </a:pPr>
            <a:r>
              <a:rPr b="0" i="0" lang="en-US" sz="48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Selektory CSS</a:t>
            </a:r>
            <a:endParaRPr b="0" i="0" sz="48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Znaczniki</a:t>
            </a:r>
            <a:endParaRPr b="0" i="0" sz="240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Np. body, div - stosowane do wszystkich elementów danego typu.</a:t>
            </a:r>
            <a:endParaRPr b="0" i="0" sz="190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Klasy</a:t>
            </a:r>
            <a:endParaRPr b="0" i="0" sz="240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Pozwalają na stylizację wielu elementów o tej samej klasie.</a:t>
            </a:r>
            <a:endParaRPr b="0" i="0" sz="190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Identyfikatory</a:t>
            </a:r>
            <a:endParaRPr b="0" i="0" sz="240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Służą do stylizacji pojedynczego, unikalnego elementu.</a:t>
            </a:r>
            <a:endParaRPr b="0" i="0" sz="1900" u="none" cap="none" strike="noStrike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5475" y="7756550"/>
            <a:ext cx="18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3205212" y="1222366"/>
            <a:ext cx="67371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850"/>
              <a:buFont typeface="DM Sans Medium"/>
              <a:buNone/>
            </a:pPr>
            <a:r>
              <a:rPr b="0" i="0" lang="en-US" sz="48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Hierarchia Właściwości</a:t>
            </a:r>
            <a:endParaRPr b="0" i="0" sz="485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3560256" y="2364175"/>
            <a:ext cx="30600" cy="4761300"/>
          </a:xfrm>
          <a:prstGeom prst="roundRect">
            <a:avLst>
              <a:gd fmla="val 121500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3822729" y="2904243"/>
            <a:ext cx="864000" cy="30600"/>
          </a:xfrm>
          <a:prstGeom prst="roundRect">
            <a:avLst>
              <a:gd fmla="val 121500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3297783" y="2641829"/>
            <a:ext cx="555300" cy="555300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3514715" y="2734340"/>
            <a:ext cx="121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900"/>
              <a:buFont typeface="DM Sans Medium"/>
              <a:buNone/>
            </a:pPr>
            <a:r>
              <a:rPr b="0" i="0" lang="en-US" sz="29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90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4933285" y="2610992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Właściwość główna</a:t>
            </a:r>
            <a:endParaRPr b="0" i="0" sz="24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4933285" y="3144868"/>
            <a:ext cx="5688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Np. background</a:t>
            </a:r>
            <a:endParaRPr b="0" i="0" sz="190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3822729" y="4573618"/>
            <a:ext cx="864000" cy="30600"/>
          </a:xfrm>
          <a:prstGeom prst="roundRect">
            <a:avLst>
              <a:gd fmla="val 121500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3297783" y="4311204"/>
            <a:ext cx="555300" cy="555300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3468637" y="4403716"/>
            <a:ext cx="2136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900"/>
              <a:buFont typeface="DM Sans Medium"/>
              <a:buNone/>
            </a:pPr>
            <a:r>
              <a:rPr b="0" i="0" lang="en-US" sz="29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90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4933285" y="4280367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Operator myślnika</a:t>
            </a:r>
            <a:endParaRPr b="0" i="0" sz="2400" u="none" cap="none" strike="noStrike"/>
          </a:p>
        </p:txBody>
      </p:sp>
      <p:sp>
        <p:nvSpPr>
          <p:cNvPr id="114" name="Google Shape;114;p15"/>
          <p:cNvSpPr/>
          <p:nvPr/>
        </p:nvSpPr>
        <p:spPr>
          <a:xfrm>
            <a:off x="4933285" y="4814243"/>
            <a:ext cx="5688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Łączy właściwość główną z subatrybutem</a:t>
            </a:r>
            <a:endParaRPr b="0" i="0" sz="190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3822729" y="6242993"/>
            <a:ext cx="864000" cy="30600"/>
          </a:xfrm>
          <a:prstGeom prst="roundRect">
            <a:avLst>
              <a:gd fmla="val 121500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3297783" y="5980579"/>
            <a:ext cx="555300" cy="555300"/>
          </a:xfrm>
          <a:prstGeom prst="roundRect">
            <a:avLst>
              <a:gd fmla="val 6668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3465423" y="6073091"/>
            <a:ext cx="219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900"/>
              <a:buFont typeface="DM Sans Medium"/>
              <a:buNone/>
            </a:pPr>
            <a:r>
              <a:rPr b="0" i="0" lang="en-US" sz="29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90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4933285" y="5949742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Subatrybut</a:t>
            </a:r>
            <a:endParaRPr b="0" i="0" sz="240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4933285" y="6483618"/>
            <a:ext cx="5688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Np. color w background-color</a:t>
            </a:r>
            <a:endParaRPr b="0" i="0" sz="1900" u="none" cap="none" strike="noStrike"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5475" y="7756550"/>
            <a:ext cx="18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835462" y="3640217"/>
            <a:ext cx="5967651" cy="745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650"/>
              <a:buFont typeface="DM Sans Medium"/>
              <a:buNone/>
            </a:pPr>
            <a:r>
              <a:rPr b="0" i="0" lang="en-US" sz="46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Czytanie Kodu CSS</a:t>
            </a:r>
            <a:endParaRPr b="0" i="0" sz="4650" u="none" cap="none" strike="noStrike"/>
          </a:p>
        </p:txBody>
      </p:sp>
      <p:pic>
        <p:nvPicPr>
          <p:cNvPr descr="preencoded.png" id="128" name="Google Shape;12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62" y="4744164"/>
            <a:ext cx="4319826" cy="954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1074063" y="6056948"/>
            <a:ext cx="2983825" cy="372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300"/>
              <a:buFont typeface="DM Sans Medium"/>
              <a:buNone/>
            </a:pPr>
            <a:r>
              <a:rPr b="0" i="0" lang="en-US" sz="23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Start</a:t>
            </a:r>
            <a:endParaRPr b="0" i="0" sz="230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1074063" y="6572964"/>
            <a:ext cx="3842623" cy="38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850"/>
              <a:buFont typeface="Inter"/>
              <a:buNone/>
            </a:pP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Zacznij od prawej strony zapisu</a:t>
            </a:r>
            <a:endParaRPr b="0" i="0" sz="1850" u="none" cap="none" strike="noStrike"/>
          </a:p>
        </p:txBody>
      </p:sp>
      <p:pic>
        <p:nvPicPr>
          <p:cNvPr descr="preencoded.png" id="131" name="Google Shape;1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287" y="4744164"/>
            <a:ext cx="4319826" cy="954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5393888" y="6056948"/>
            <a:ext cx="2983825" cy="372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300"/>
              <a:buFont typeface="DM Sans Medium"/>
              <a:buNone/>
            </a:pPr>
            <a:r>
              <a:rPr b="0" i="0" lang="en-US" sz="23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Analiza</a:t>
            </a:r>
            <a:endParaRPr b="0" i="0" sz="23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5393888" y="6572964"/>
            <a:ext cx="3842623" cy="763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850"/>
              <a:buFont typeface="Inter"/>
              <a:buNone/>
            </a:pP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Zadawaj pytania o napotykane właściwości</a:t>
            </a:r>
            <a:endParaRPr b="0" i="0" sz="1850" u="none" cap="none" strike="noStrike"/>
          </a:p>
        </p:txBody>
      </p:sp>
      <p:pic>
        <p:nvPicPr>
          <p:cNvPr descr="preencoded.png" id="134" name="Google Shape;13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75113" y="4744164"/>
            <a:ext cx="4319826" cy="9547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9713714" y="6056948"/>
            <a:ext cx="2983825" cy="372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300"/>
              <a:buFont typeface="DM Sans Medium"/>
              <a:buNone/>
            </a:pPr>
            <a:r>
              <a:rPr b="0" i="0" lang="en-US" sz="23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Koniec</a:t>
            </a:r>
            <a:endParaRPr b="0" i="0" sz="230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9713714" y="6572964"/>
            <a:ext cx="3842623" cy="763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850"/>
              <a:buFont typeface="Inter"/>
              <a:buNone/>
            </a:pP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Zakończ na selektorze po lewej stronie</a:t>
            </a:r>
            <a:endParaRPr b="0" i="0" sz="1850" u="none" cap="none" strike="noStrike"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5475" y="7756550"/>
            <a:ext cx="18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6350437" y="1602819"/>
            <a:ext cx="6562963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850"/>
              <a:buFont typeface="DM Sans Medium"/>
              <a:buNone/>
            </a:pPr>
            <a:r>
              <a:rPr b="0" i="0" lang="en-US" sz="48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Wersje Arkuszy Stylów</a:t>
            </a:r>
            <a:endParaRPr b="0" i="0" sz="485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6350437" y="2744629"/>
            <a:ext cx="7415927" cy="1817608"/>
          </a:xfrm>
          <a:prstGeom prst="roundRect">
            <a:avLst>
              <a:gd fmla="val 2037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6597253" y="299144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Wersja robocza</a:t>
            </a:r>
            <a:endParaRPr b="0" i="0" sz="240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6597253" y="3525322"/>
            <a:ext cx="692229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Czytelna, ze znakami białymi, używana podczas tworzenia witryny.</a:t>
            </a:r>
            <a:endParaRPr b="0" i="0" sz="190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6350437" y="4809053"/>
            <a:ext cx="7415927" cy="1817608"/>
          </a:xfrm>
          <a:prstGeom prst="roundRect">
            <a:avLst>
              <a:gd fmla="val 2037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6597253" y="5055870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Wersja min</a:t>
            </a:r>
            <a:endParaRPr b="0" i="0" sz="2400" u="none" cap="none" strike="noStrike"/>
          </a:p>
        </p:txBody>
      </p:sp>
      <p:sp>
        <p:nvSpPr>
          <p:cNvPr id="150" name="Google Shape;150;p17"/>
          <p:cNvSpPr/>
          <p:nvPr/>
        </p:nvSpPr>
        <p:spPr>
          <a:xfrm>
            <a:off x="6597253" y="5589746"/>
            <a:ext cx="6922294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Skompresowana, bez znaków białych, używana na serwerze produkcyjnym.</a:t>
            </a:r>
            <a:endParaRPr b="0" i="0" sz="1900" u="none" cap="none" strike="noStrike"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5475" y="7756550"/>
            <a:ext cx="18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864037" y="2190631"/>
            <a:ext cx="9703951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850"/>
              <a:buFont typeface="DM Sans Medium"/>
              <a:buNone/>
            </a:pPr>
            <a:r>
              <a:rPr b="0" i="0" lang="en-US" sz="48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Znaczenie CSS w Tworzeniu Stron</a:t>
            </a:r>
            <a:endParaRPr b="0" i="0" sz="4850" u="none" cap="none" strike="noStrike"/>
          </a:p>
        </p:txBody>
      </p:sp>
      <p:pic>
        <p:nvPicPr>
          <p:cNvPr descr="preencoded.png" id="158" name="Google Shape;15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3455908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/>
          <p:nvPr/>
        </p:nvSpPr>
        <p:spPr>
          <a:xfrm>
            <a:off x="864037" y="431994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Stylizacja</a:t>
            </a:r>
            <a:endParaRPr b="0" i="0" sz="24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864037" y="4853821"/>
            <a:ext cx="405384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CSS pozwala na pełną kontrolę nad wyglądem strony.</a:t>
            </a:r>
            <a:endParaRPr b="0" i="0" sz="1900" u="none" cap="none" strike="noStrike"/>
          </a:p>
        </p:txBody>
      </p:sp>
      <p:pic>
        <p:nvPicPr>
          <p:cNvPr descr="preencoded.png" id="161" name="Google Shape;16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8161" y="3455908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>
            <a:off x="5288161" y="431994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Układ</a:t>
            </a:r>
            <a:endParaRPr b="0" i="0" sz="240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5288161" y="4853821"/>
            <a:ext cx="4053959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Umożliwia precyzyjne pozycjonowanie elementów na stronie.</a:t>
            </a:r>
            <a:endParaRPr b="0" i="0" sz="1900" u="none" cap="none" strike="noStrike"/>
          </a:p>
        </p:txBody>
      </p:sp>
      <p:pic>
        <p:nvPicPr>
          <p:cNvPr descr="preencoded.png" id="164" name="Google Shape;16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2404" y="3455908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9712404" y="4319945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400"/>
              <a:buFont typeface="DM Sans Medium"/>
              <a:buNone/>
            </a:pPr>
            <a:r>
              <a:rPr b="0" i="0" lang="en-US" sz="24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Responsywność</a:t>
            </a:r>
            <a:endParaRPr b="0" i="0" sz="240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9712404" y="4853821"/>
            <a:ext cx="4053840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9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Ułatwia tworzenie stron dostosowanych do różnych urządzeń.</a:t>
            </a:r>
            <a:endParaRPr b="0" i="0" sz="1900" u="none" cap="none" strike="noStrike"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5475" y="7756550"/>
            <a:ext cx="18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/>
        </p:nvSpPr>
        <p:spPr>
          <a:xfrm>
            <a:off x="752850" y="2908725"/>
            <a:ext cx="13124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</a:rPr>
              <a:t>DZIĘKUJĘ ZA UWAGĘ</a:t>
            </a:r>
            <a:endParaRPr sz="9600">
              <a:solidFill>
                <a:schemeClr val="lt1"/>
              </a:solidFill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5475" y="7756550"/>
            <a:ext cx="1820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